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59" r:id="rId5"/>
    <p:sldId id="261" r:id="rId6"/>
    <p:sldId id="263" r:id="rId7"/>
    <p:sldId id="262" r:id="rId8"/>
    <p:sldId id="264" r:id="rId9"/>
    <p:sldId id="257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7" autoAdjust="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EA1-E086-4456-BF81-8EB52B04FA8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F1E7D6-74A7-4123-A7A0-38F403EADD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EA1-E086-4456-BF81-8EB52B04FA8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E7D6-74A7-4123-A7A0-38F403EAD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4F1E7D6-74A7-4123-A7A0-38F403EADD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EA1-E086-4456-BF81-8EB52B04FA8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EA1-E086-4456-BF81-8EB52B04FA8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4F1E7D6-74A7-4123-A7A0-38F403EADD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EA1-E086-4456-BF81-8EB52B04FA8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F1E7D6-74A7-4123-A7A0-38F403EADD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6664EA1-E086-4456-BF81-8EB52B04FA8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E7D6-74A7-4123-A7A0-38F403EADD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EA1-E086-4456-BF81-8EB52B04FA8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4F1E7D6-74A7-4123-A7A0-38F403EADD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EA1-E086-4456-BF81-8EB52B04FA8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4F1E7D6-74A7-4123-A7A0-38F403EAD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EA1-E086-4456-BF81-8EB52B04FA8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F1E7D6-74A7-4123-A7A0-38F403EAD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F1E7D6-74A7-4123-A7A0-38F403EADD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EA1-E086-4456-BF81-8EB52B04FA8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4F1E7D6-74A7-4123-A7A0-38F403EADD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6664EA1-E086-4456-BF81-8EB52B04FA8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664EA1-E086-4456-BF81-8EB52B04FA8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F1E7D6-74A7-4123-A7A0-38F403EADD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did the colonist get the idea for the Declaration of Independence and the constitution?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400" dirty="0" smtClean="0"/>
              <a:t>K. Stafford MBMS 2012 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Foundations of American Government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Thinkers of the Enlightenment </a:t>
            </a:r>
            <a:endParaRPr lang="en-US" dirty="0"/>
          </a:p>
        </p:txBody>
      </p:sp>
      <p:pic>
        <p:nvPicPr>
          <p:cNvPr id="4" name="Content Placeholder 3" descr="John Lock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447800"/>
            <a:ext cx="2971800" cy="3886200"/>
          </a:xfrm>
        </p:spPr>
      </p:pic>
      <p:pic>
        <p:nvPicPr>
          <p:cNvPr id="5" name="Picture 4" descr="Montesquieu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447800"/>
            <a:ext cx="3246120" cy="3886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55626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Locke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4352" y="556259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Baron de Montesquieu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Mayflower Compact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Who: signed by the men of the Mayflower</a:t>
            </a:r>
          </a:p>
          <a:p>
            <a:endParaRPr lang="en-US" dirty="0" smtClean="0"/>
          </a:p>
          <a:p>
            <a:r>
              <a:rPr lang="en-US" dirty="0" smtClean="0"/>
              <a:t>When: November 11, 1620 C.E. </a:t>
            </a:r>
          </a:p>
          <a:p>
            <a:endParaRPr lang="en-US" dirty="0" smtClean="0"/>
          </a:p>
          <a:p>
            <a:r>
              <a:rPr lang="en-US" dirty="0" smtClean="0"/>
              <a:t>Where: Provincetown Harbor, MA ( Plymouth Rock)</a:t>
            </a:r>
          </a:p>
          <a:p>
            <a:endParaRPr lang="en-US" dirty="0" smtClean="0"/>
          </a:p>
          <a:p>
            <a:r>
              <a:rPr lang="en-US" dirty="0" smtClean="0"/>
              <a:t>What: a social contract between the members on the Mayflower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4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Mayflower Compact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31520" lvl="1" indent="-457200">
              <a:buNone/>
            </a:pPr>
            <a:endParaRPr lang="en-US" dirty="0"/>
          </a:p>
        </p:txBody>
      </p:sp>
      <p:pic>
        <p:nvPicPr>
          <p:cNvPr id="4" name="Picture 3" descr="Mayflower Compa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371600"/>
            <a:ext cx="3835105" cy="5048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1524000"/>
            <a:ext cx="4495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Why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800" dirty="0" smtClean="0"/>
              <a:t>Established a direct democracy decades before the colonies revolted from England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800" dirty="0" smtClean="0"/>
              <a:t>Was a Social Contract (Enlightenment Idea!)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800" dirty="0" smtClean="0"/>
              <a:t>Established the idea that the colonist must ‘govern themselves’ in order to survive </a:t>
            </a:r>
          </a:p>
        </p:txBody>
      </p:sp>
    </p:spTree>
    <p:extLst>
      <p:ext uri="{BB962C8B-B14F-4D97-AF65-F5344CB8AC3E}">
        <p14:creationId xmlns:p14="http://schemas.microsoft.com/office/powerpoint/2010/main" val="143125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Who: Written by Thomas Paine</a:t>
            </a:r>
          </a:p>
          <a:p>
            <a:endParaRPr lang="en-US" dirty="0" smtClean="0"/>
          </a:p>
          <a:p>
            <a:r>
              <a:rPr lang="en-US" dirty="0" smtClean="0"/>
              <a:t>When: January 10</a:t>
            </a:r>
            <a:r>
              <a:rPr lang="en-US" baseline="30000" dirty="0" smtClean="0"/>
              <a:t>th</a:t>
            </a:r>
            <a:r>
              <a:rPr lang="en-US" dirty="0" smtClean="0"/>
              <a:t> 1776</a:t>
            </a:r>
          </a:p>
          <a:p>
            <a:endParaRPr lang="en-US" dirty="0" smtClean="0"/>
          </a:p>
          <a:p>
            <a:r>
              <a:rPr lang="en-US" dirty="0" smtClean="0"/>
              <a:t>Where: Published in </a:t>
            </a:r>
            <a:r>
              <a:rPr lang="en-US" dirty="0" err="1" smtClean="0"/>
              <a:t>Philidelphia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What: A pamphlet arguing for the colonies to rebel against the king and England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3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mmon Sens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638800" y="1447800"/>
            <a:ext cx="3105944" cy="4876332"/>
          </a:xfrm>
        </p:spPr>
      </p:pic>
      <p:sp>
        <p:nvSpPr>
          <p:cNvPr id="5" name="TextBox 4"/>
          <p:cNvSpPr txBox="1"/>
          <p:nvPr/>
        </p:nvSpPr>
        <p:spPr>
          <a:xfrm>
            <a:off x="457200" y="1447800"/>
            <a:ext cx="4343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The book was written in simple language…allowed for all levels of education to participate in the discussion of the future of the Colonies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Sold 120,000 copies in the first 3 months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Not only denounced( rejected) the King and England but provided an argument for the establishment of and Independent American County </a:t>
            </a:r>
          </a:p>
        </p:txBody>
      </p:sp>
    </p:spTree>
    <p:extLst>
      <p:ext uri="{BB962C8B-B14F-4D97-AF65-F5344CB8AC3E}">
        <p14:creationId xmlns:p14="http://schemas.microsoft.com/office/powerpoint/2010/main" val="221938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Paine’s  Top 7 Reasons Against the Brits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was absurd for an island to rule a continent.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America was not a "British nation"; but was composed of influences and peoples from all of Europe.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Even if Britain were the “mother country" of America, that made her actions all the more horrendous, for no mother would harm her children so brutally.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41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Paine’s  Top 7 Reasons Against the Brits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4. Being a part of Britain would drag America into unnecessary European wars, and keep her from the international commerce at which America excelled.</a:t>
            </a:r>
          </a:p>
          <a:p>
            <a:pPr marL="514350" indent="-514350">
              <a:buNone/>
            </a:pPr>
            <a:r>
              <a:rPr lang="en-US" dirty="0" smtClean="0"/>
              <a:t>5. The distance between the two nations made governing the colonies from England unwieldy. If some wrong were to be petitioned to Parliament it would take a year before the colonies received a response.</a:t>
            </a:r>
          </a:p>
          <a:p>
            <a:pPr>
              <a:buNone/>
            </a:pPr>
            <a:r>
              <a:rPr lang="en-US" dirty="0" smtClean="0"/>
              <a:t>6. The New World was discovered shortly before the Reformation . The Puritans believed that God wanted to give them a safe haven from the persecution of British rule.</a:t>
            </a:r>
          </a:p>
          <a:p>
            <a:pPr>
              <a:buNone/>
            </a:pPr>
            <a:r>
              <a:rPr lang="en-US" dirty="0" smtClean="0"/>
              <a:t>7. Britain ruled the colonies for her own benefit, and did not consider the best interests of the colonists in governing them.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Magna </a:t>
            </a:r>
            <a:r>
              <a:rPr lang="en-US" dirty="0" err="1" smtClean="0"/>
              <a:t>Carta</a:t>
            </a:r>
            <a:endParaRPr lang="en-US" dirty="0"/>
          </a:p>
        </p:txBody>
      </p:sp>
      <p:pic>
        <p:nvPicPr>
          <p:cNvPr id="4" name="Content Placeholder 3" descr="Magna_Cart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371504"/>
            <a:ext cx="7477369" cy="498179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Magna </a:t>
            </a:r>
            <a:r>
              <a:rPr lang="en-US" dirty="0" err="1" smtClean="0"/>
              <a:t>Carta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 descr="king-john-signing-the-magna-carta-reluctant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371600"/>
            <a:ext cx="4078986" cy="50893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6512" y="1524000"/>
            <a:ext cx="441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Who: Signed by King John after a rebellion by the nobles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When:1215 C.E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Where: Signed at Runnymede in the English countryside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Magna </a:t>
            </a:r>
            <a:r>
              <a:rPr lang="en-US" dirty="0" err="1" smtClean="0"/>
              <a:t>Carta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What: </a:t>
            </a:r>
          </a:p>
          <a:p>
            <a:pPr lvl="1"/>
            <a:r>
              <a:rPr lang="en-US" dirty="0" smtClean="0"/>
              <a:t>Latin for ‘Great Charter’</a:t>
            </a:r>
          </a:p>
          <a:p>
            <a:pPr lvl="1"/>
            <a:r>
              <a:rPr lang="en-US" dirty="0" smtClean="0"/>
              <a:t>Limited the Kings Influence </a:t>
            </a:r>
          </a:p>
          <a:p>
            <a:pPr lvl="1"/>
            <a:r>
              <a:rPr lang="en-US" dirty="0" smtClean="0"/>
              <a:t>Couldn’t place certain taxes on nobles without their permission</a:t>
            </a:r>
          </a:p>
          <a:p>
            <a:pPr lvl="1"/>
            <a:r>
              <a:rPr lang="en-US" dirty="0" smtClean="0"/>
              <a:t>Granted Rights to free men- equal treatment under law and a trial by one’s peers</a:t>
            </a:r>
          </a:p>
          <a:p>
            <a:pPr lvl="1"/>
            <a:r>
              <a:rPr lang="en-US" dirty="0" smtClean="0"/>
              <a:t>Granted Nobles(Lords/Aristocracy) the right to rebel if the king broke his agreement</a:t>
            </a:r>
          </a:p>
          <a:p>
            <a:pPr lvl="1"/>
            <a:r>
              <a:rPr lang="en-US" dirty="0" smtClean="0"/>
              <a:t>Limited Government- the principle that a ruler or a government is not all-powerful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Magna </a:t>
            </a:r>
            <a:r>
              <a:rPr lang="en-US" dirty="0" err="1" smtClean="0"/>
              <a:t>Carta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Why: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Laid down the precedent (done before)  of limiting the government.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Survived throughout the Middle Ages and through Modern Day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used as a guide in first writing the charters and establishing the colonies overseas.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Colonist believed that the Magna </a:t>
            </a:r>
            <a:r>
              <a:rPr lang="en-US" dirty="0" err="1" smtClean="0"/>
              <a:t>Carta</a:t>
            </a:r>
            <a:r>
              <a:rPr lang="en-US" dirty="0" smtClean="0"/>
              <a:t>  and the English Bill of Rights protected them as English Citizens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Glorious Revolution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3962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Parliament- In England it is the highest legislature, consisting of the sovereign(King/Queen),</a:t>
            </a:r>
          </a:p>
          <a:p>
            <a:r>
              <a:rPr lang="en-US" sz="2400" dirty="0" smtClean="0"/>
              <a:t> the House of Lords, and the House of Commons.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1688 Parliament forced King James II from the throne , asked his daughter Mary and her husband William rule instead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Had to agree to some terms first </a:t>
            </a:r>
          </a:p>
        </p:txBody>
      </p:sp>
      <p:pic>
        <p:nvPicPr>
          <p:cNvPr id="7" name="Content Placeholder 6" descr="Queen_Mary_I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114800" y="1371600"/>
            <a:ext cx="2514600" cy="3028950"/>
          </a:xfrm>
        </p:spPr>
      </p:pic>
      <p:pic>
        <p:nvPicPr>
          <p:cNvPr id="8" name="Picture 7" descr="200px-William_III_of_Engla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3075432"/>
            <a:ext cx="2743200" cy="34975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0" y="1676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Queen Mary II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4724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King William III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Bill of Rights</a:t>
            </a:r>
            <a:endParaRPr lang="en-US" dirty="0"/>
          </a:p>
        </p:txBody>
      </p:sp>
      <p:pic>
        <p:nvPicPr>
          <p:cNvPr id="6" name="Content Placeholder 5" descr="English_Bill_of_Rights_of_168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0" y="1371600"/>
            <a:ext cx="2895600" cy="5079492"/>
          </a:xfrm>
        </p:spPr>
      </p:pic>
      <p:sp>
        <p:nvSpPr>
          <p:cNvPr id="8" name="TextBox 7"/>
          <p:cNvSpPr txBox="1"/>
          <p:nvPr/>
        </p:nvSpPr>
        <p:spPr>
          <a:xfrm>
            <a:off x="533400" y="1447800"/>
            <a:ext cx="4038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Who : Rights set down by Parliament and agreed to by William and Mary before they could accept the English Crown. </a:t>
            </a:r>
          </a:p>
          <a:p>
            <a:endParaRPr lang="en-US" sz="2400" dirty="0" smtClean="0"/>
          </a:p>
          <a:p>
            <a:r>
              <a:rPr lang="en-US" sz="2400" dirty="0" smtClean="0"/>
              <a:t>When: 1689 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Where: Passed as an act of law in London, England</a:t>
            </a:r>
          </a:p>
          <a:p>
            <a:endParaRPr lang="en-US" sz="2400" dirty="0" smtClean="0"/>
          </a:p>
          <a:p>
            <a:r>
              <a:rPr lang="en-US" sz="2400" dirty="0" smtClean="0"/>
              <a:t>What: Protected the rights of the English Citizen.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Why: Was heavily influenced by John Locke</a:t>
            </a:r>
          </a:p>
          <a:p>
            <a:r>
              <a:rPr lang="en-US" dirty="0" smtClean="0"/>
              <a:t>Was used as a model by James Madison when drafting the first ten amendments to the US Constitution (US Bill of Rights)</a:t>
            </a:r>
          </a:p>
          <a:p>
            <a:r>
              <a:rPr lang="en-US" dirty="0" smtClean="0"/>
              <a:t>There are numerous similarities between the two documents including…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The right to petition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Right to bear arms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Freedom of Speech 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period of history where the old ways and tradition were replaced with the ‘Age of Reason’ and Science</a:t>
            </a:r>
          </a:p>
          <a:p>
            <a:pPr lvl="1"/>
            <a:r>
              <a:rPr lang="en-US" dirty="0" smtClean="0"/>
              <a:t>During this time Newton Discovered his 3 laws of Motion</a:t>
            </a:r>
          </a:p>
          <a:p>
            <a:pPr lvl="1"/>
            <a:r>
              <a:rPr lang="en-US" dirty="0" smtClean="0"/>
              <a:t>The ideas of citizenship and the role of the government are evolving </a:t>
            </a:r>
          </a:p>
        </p:txBody>
      </p:sp>
      <p:pic>
        <p:nvPicPr>
          <p:cNvPr id="5" name="Picture 4" descr="French Sal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3352800"/>
            <a:ext cx="4378046" cy="2876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81800" y="3429000"/>
            <a:ext cx="1828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French Salon- a gathering of people with the aim to educate and please… </a:t>
            </a:r>
          </a:p>
          <a:p>
            <a:endParaRPr lang="en-US" dirty="0"/>
          </a:p>
          <a:p>
            <a:r>
              <a:rPr lang="en-US" dirty="0" smtClean="0"/>
              <a:t>they really enjoyed talking about politics!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939</TotalTime>
  <Words>757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Foundations of American Government</vt:lpstr>
      <vt:lpstr>Magna Carta</vt:lpstr>
      <vt:lpstr>Magna Carta</vt:lpstr>
      <vt:lpstr>Magna Carta</vt:lpstr>
      <vt:lpstr>Magna Carta</vt:lpstr>
      <vt:lpstr>The Glorious Revolution</vt:lpstr>
      <vt:lpstr>English Bill of Rights</vt:lpstr>
      <vt:lpstr>English Bill of Rights</vt:lpstr>
      <vt:lpstr>Enlightenment </vt:lpstr>
      <vt:lpstr>Thinkers of the Enlightenment </vt:lpstr>
      <vt:lpstr>Mayflower Compact</vt:lpstr>
      <vt:lpstr>Mayflower Compact</vt:lpstr>
      <vt:lpstr>Common Sense</vt:lpstr>
      <vt:lpstr>PowerPoint Presentation</vt:lpstr>
      <vt:lpstr>Paine’s  Top 7 Reasons Against the Brits</vt:lpstr>
      <vt:lpstr>Paine’s  Top 7 Reasons Against the Brits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American Government</dc:title>
  <dc:creator>Owner</dc:creator>
  <cp:lastModifiedBy>Kelly Stafford</cp:lastModifiedBy>
  <cp:revision>33</cp:revision>
  <dcterms:created xsi:type="dcterms:W3CDTF">2012-10-30T01:20:38Z</dcterms:created>
  <dcterms:modified xsi:type="dcterms:W3CDTF">2014-01-15T21:34:40Z</dcterms:modified>
</cp:coreProperties>
</file>